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4" r:id="rId7"/>
    <p:sldId id="265" r:id="rId8"/>
    <p:sldId id="266" r:id="rId9"/>
    <p:sldId id="267" r:id="rId10"/>
    <p:sldId id="268" r:id="rId11"/>
    <p:sldId id="269" r:id="rId12"/>
    <p:sldId id="270" r:id="rId13"/>
    <p:sldId id="260" r:id="rId14"/>
    <p:sldId id="271" r:id="rId15"/>
    <p:sldId id="259" r:id="rId16"/>
    <p:sldId id="261" r:id="rId17"/>
    <p:sldId id="272" r:id="rId18"/>
    <p:sldId id="273" r:id="rId19"/>
  </p:sldIdLst>
  <p:sldSz cx="12192000" cy="6858000"/>
  <p:notesSz cx="6858000" cy="9144000"/>
  <p:defaultTextStyle>
    <a:defPPr>
      <a:defRPr lang="en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A38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4502"/>
    <p:restoredTop sz="96327"/>
  </p:normalViewPr>
  <p:slideViewPr>
    <p:cSldViewPr snapToGrid="0">
      <p:cViewPr varScale="1">
        <p:scale>
          <a:sx n="146" d="100"/>
          <a:sy n="146" d="100"/>
        </p:scale>
        <p:origin x="121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09425F-D547-C14E-9F06-5F0751881F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58A584-751A-2AC4-DC0C-0D192C3B9EB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06F591-1F95-0B16-98DB-BEDCA2917E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84FC765-D339-760A-4D69-89966710A2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9DA828-6360-EEED-E5FA-8BE91CFC93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4211383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498E0-6F15-2111-313F-040BEB7E8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D706A7-15BE-30C5-E54F-216DA7AF54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05E1C4-75DD-946D-BB0C-750207DEC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D23C9D-1082-C5AB-8064-443FD4A312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D68CB5-5035-6487-1A62-29ECAB3D91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069348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209A0F-6D28-DDA7-5F61-4F8EE801175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77480B-D288-D6F7-6B31-57E6C76F86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CA9BE9-1905-24D7-FB02-2CD8F7BB9C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676B1E-9819-1C69-B67E-DBD1DB3B7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EAE2AB-9C5D-0893-D85C-5912A64901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7263088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83B3F-171F-1594-B306-035A0BDEE7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996021-03F3-8723-F545-5919B2DF4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00C08E-C519-D597-0783-130C4B7059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EBD32-89AA-903A-FAB7-AB02C159C9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59122-2D9C-5C58-BA15-4DDCEE811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357870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C0F6D-35E8-7119-B590-29767DBF0A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9AD00D3-596A-4FB1-3EFC-40A57CA6BE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9DE385-2D41-4DF3-98CF-6B0698204F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7104ED-BE4D-2408-6EAD-EDBBDF332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FF48E3-BAC2-3A90-887F-A23FA3098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7289360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42C18-522C-4CB2-7EA8-834A961A6F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6A04DE7-BCC2-8975-D581-203EC520D11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4B590A-513B-2AE7-8A3E-23DD8D2C67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F8B709-ADE9-DEF8-83A4-0C33C4887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C2E331-CF9B-AAA1-BFC0-26935C51C5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0ECB748-74CC-5E13-829A-6C7AED9369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6527495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56857-8F18-925D-D6F2-4DFEFF2F50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1C7083-8F65-D8C3-3E68-90785073FE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78D3F0-5FE3-30E4-B4B5-2943AB63D2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092BF0A-9DE2-AD4F-16E3-9F6AA05CEE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778ABAE-6AA3-F92A-3E37-2DCED9B3EC7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43A1223-C86E-3E80-5B67-A44FEA8947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511752-7006-08E4-AB92-B08CFD9C9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31B9D21-CD8E-710C-34C2-41C09AEBCA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33593794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455BE6-4420-D5E1-E98D-4AD287E7A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058FD76-C9F0-77A7-2BF6-66F132B67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9E3717-7BBA-1F95-B820-8DA8614FBD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46688C-CFF8-3E42-89BD-3BE3E2B68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890755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E6E5328-7DA3-0DDB-0679-3847EB631D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6FB0387-6377-DFD0-E444-FEDD849FFD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D4376B-817D-6A99-1B84-C3F9DB4D1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9547993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1870C0-9D5A-4144-FE44-920542BFF2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421111-8488-8165-627D-77CF9B84BB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5955B61-5D26-2995-D9DA-8DAB486359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A72815-05AF-F213-FB87-B97B1FC46C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3711E-8925-D51B-83F9-C6D2C1C2C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A750FD-3EBE-E240-DA0E-AA0DF56988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21179540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9BA04B-B1F4-76AD-163B-D424F244F6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A73C9F-E422-7C7E-E805-9CE17F4050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0C97B2-0864-FEAC-E06C-D750B4D4C5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841CD43-F456-EB3D-E575-1836EE9E4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F03CCD-770D-6737-AF0C-2F59FCC693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63591B-C1AE-84BD-CFA3-A46C697799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822462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45AAD8-6163-F836-7FF6-6D8F2A39B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4D3622-41DD-CBDB-1222-89DADF1E4A1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EB8A6C-FEC6-A5AF-F74D-63A5FEE9AF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4CF4F-ADA2-414D-9100-F7600833DDEE}" type="datetimeFigureOut">
              <a:rPr lang="en-CN" smtClean="0"/>
              <a:t>2023/6/7</a:t>
            </a:fld>
            <a:endParaRPr lang="en-C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4FA3D9-53B9-93CE-7557-F98B394B77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C774847-1E31-D19B-638C-06A735291F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0921491-A182-424E-A11E-EA5EBC68FEDA}" type="slidenum">
              <a:rPr lang="en-CN" smtClean="0"/>
              <a:t>‹#›</a:t>
            </a:fld>
            <a:endParaRPr lang="en-CN"/>
          </a:p>
        </p:txBody>
      </p:sp>
    </p:spTree>
    <p:extLst>
      <p:ext uri="{BB962C8B-B14F-4D97-AF65-F5344CB8AC3E}">
        <p14:creationId xmlns:p14="http://schemas.microsoft.com/office/powerpoint/2010/main" val="12189448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B0A7E-D16A-6E10-8CD1-24DA17360B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N" dirty="0"/>
              <a:t>Linux Perf 底层数据</a:t>
            </a:r>
            <a:br>
              <a:rPr lang="en-CN" dirty="0"/>
            </a:br>
            <a:r>
              <a:rPr lang="en-CN" dirty="0"/>
              <a:t>收集机制概述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32B9F39-5E2A-5230-D8B1-2BDE5FA577D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CN" dirty="0"/>
              <a:t>李成栋@码题诗</a:t>
            </a:r>
          </a:p>
          <a:p>
            <a:r>
              <a:rPr lang="en-CN" dirty="0"/>
              <a:t>2023/06/0</a:t>
            </a:r>
            <a:r>
              <a:rPr lang="en-US" altLang="zh-CN" dirty="0"/>
              <a:t>7</a:t>
            </a:r>
            <a:r>
              <a:rPr lang="zh-CN" altLang="en-US" dirty="0"/>
              <a:t> </a:t>
            </a:r>
            <a:r>
              <a:rPr lang="en-US" altLang="zh-CN" dirty="0"/>
              <a:t>19:45-21:15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553937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037784-8EF0-5998-25B9-D5C2169EDB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Tracing mode(Instrument mode)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CE192A-8111-D2D6-B017-3B2ED93CAB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静态插桩</a:t>
            </a:r>
            <a:r>
              <a:rPr lang="zh-CN" altLang="en-US" dirty="0"/>
              <a:t> </a:t>
            </a:r>
            <a:r>
              <a:rPr lang="en-CN" dirty="0"/>
              <a:t>Tracepoints/User Statically-Defined Tracing(USDT)</a:t>
            </a:r>
          </a:p>
          <a:p>
            <a:r>
              <a:rPr lang="en-CN" dirty="0"/>
              <a:t>动态插桩 kprobe, uprobe</a:t>
            </a:r>
          </a:p>
          <a:p>
            <a:r>
              <a:rPr lang="en-CN" dirty="0"/>
              <a:t>每次代码运行到插桩位置</a:t>
            </a:r>
            <a:r>
              <a:rPr lang="zh-CN" altLang="en-US" dirty="0"/>
              <a:t>，采集当时的上下文。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40872805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77E31A-E267-4C53-3C37-C1D892A40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Tracing mode(Instrument mode)Cont.1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EC9D3E-F0EB-1270-8697-EC12079A343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对应的命令: perf record, perf trace, perf sched, perf timechart</a:t>
            </a:r>
          </a:p>
        </p:txBody>
      </p:sp>
    </p:spTree>
    <p:extLst>
      <p:ext uri="{BB962C8B-B14F-4D97-AF65-F5344CB8AC3E}">
        <p14:creationId xmlns:p14="http://schemas.microsoft.com/office/powerpoint/2010/main" val="16011128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BE605361-427B-DE2B-3071-167450DA1F77}"/>
              </a:ext>
            </a:extLst>
          </p:cNvPr>
          <p:cNvSpPr/>
          <p:nvPr/>
        </p:nvSpPr>
        <p:spPr>
          <a:xfrm>
            <a:off x="1878236" y="3744108"/>
            <a:ext cx="9391135" cy="1198604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C4CDDE-4925-6B90-3FB1-DFE9F52B6B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Summary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312B69F-9453-02F0-FF9A-D391C4CFC8DB}"/>
              </a:ext>
            </a:extLst>
          </p:cNvPr>
          <p:cNvSpPr/>
          <p:nvPr/>
        </p:nvSpPr>
        <p:spPr>
          <a:xfrm>
            <a:off x="1878236" y="5066280"/>
            <a:ext cx="9391135" cy="126038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C7584166-F248-9DC6-838E-59E703317B52}"/>
              </a:ext>
            </a:extLst>
          </p:cNvPr>
          <p:cNvSpPr/>
          <p:nvPr/>
        </p:nvSpPr>
        <p:spPr>
          <a:xfrm>
            <a:off x="2050202" y="5288699"/>
            <a:ext cx="1915297" cy="321275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PMU  Counters 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FA5F575F-5804-2C66-0D5B-629C556D3421}"/>
              </a:ext>
            </a:extLst>
          </p:cNvPr>
          <p:cNvSpPr/>
          <p:nvPr/>
        </p:nvSpPr>
        <p:spPr>
          <a:xfrm>
            <a:off x="4390776" y="5288700"/>
            <a:ext cx="1491050" cy="321275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(HR)Timers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1D041A38-A19A-1167-81FD-730AFA76A51B}"/>
              </a:ext>
            </a:extLst>
          </p:cNvPr>
          <p:cNvSpPr/>
          <p:nvPr/>
        </p:nvSpPr>
        <p:spPr>
          <a:xfrm>
            <a:off x="7146333" y="5288699"/>
            <a:ext cx="1491050" cy="32127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Tracepionts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CFF1AA2F-999A-AAB9-C7BD-645722F126EC}"/>
              </a:ext>
            </a:extLst>
          </p:cNvPr>
          <p:cNvSpPr/>
          <p:nvPr/>
        </p:nvSpPr>
        <p:spPr>
          <a:xfrm>
            <a:off x="9156365" y="5288698"/>
            <a:ext cx="1491050" cy="32127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[K|U]probes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E8E52E53-1C04-AA98-2A8E-DB71EB91C6EA}"/>
              </a:ext>
            </a:extLst>
          </p:cNvPr>
          <p:cNvSpPr/>
          <p:nvPr/>
        </p:nvSpPr>
        <p:spPr>
          <a:xfrm>
            <a:off x="7146333" y="5881823"/>
            <a:ext cx="1491050" cy="321275"/>
          </a:xfrm>
          <a:prstGeom prst="roundRect">
            <a:avLst/>
          </a:prstGeom>
          <a:solidFill>
            <a:schemeClr val="accent4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USDT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5C91A96A-6757-D015-2B3F-724AFC513D7E}"/>
              </a:ext>
            </a:extLst>
          </p:cNvPr>
          <p:cNvSpPr/>
          <p:nvPr/>
        </p:nvSpPr>
        <p:spPr>
          <a:xfrm>
            <a:off x="2050201" y="5881823"/>
            <a:ext cx="1915297" cy="321275"/>
          </a:xfrm>
          <a:prstGeom prst="round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HW  Counters 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735F2CF2-CF03-09F5-6379-0979FC4EC311}"/>
              </a:ext>
            </a:extLst>
          </p:cNvPr>
          <p:cNvSpPr/>
          <p:nvPr/>
        </p:nvSpPr>
        <p:spPr>
          <a:xfrm>
            <a:off x="5350484" y="3818244"/>
            <a:ext cx="5449330" cy="1037967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被动机制</a:t>
            </a:r>
            <a:r>
              <a:rPr lang="zh-CN" altLang="en-US" dirty="0"/>
              <a:t>：</a:t>
            </a:r>
            <a:endParaRPr lang="en-CN" dirty="0"/>
          </a:p>
          <a:p>
            <a:pPr algn="ctr"/>
            <a:r>
              <a:rPr lang="en-US" altLang="zh-CN" dirty="0"/>
              <a:t>1.</a:t>
            </a:r>
            <a:r>
              <a:rPr lang="zh-CN" altLang="en-US" dirty="0"/>
              <a:t> </a:t>
            </a:r>
            <a:r>
              <a:rPr lang="en-CN" dirty="0"/>
              <a:t>溢出中断</a:t>
            </a:r>
          </a:p>
          <a:p>
            <a:pPr algn="ctr"/>
            <a:r>
              <a:rPr lang="en-US" altLang="zh-CN" dirty="0"/>
              <a:t>2.</a:t>
            </a:r>
            <a:r>
              <a:rPr lang="zh-CN" altLang="en-US" dirty="0"/>
              <a:t> </a:t>
            </a:r>
            <a:r>
              <a:rPr lang="en-US" dirty="0" err="1"/>
              <a:t>插桩点被执行到</a:t>
            </a:r>
            <a:endParaRPr lang="en-US" altLang="zh-CN" dirty="0"/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F55D7629-4F4E-5335-4C54-6FDDA30E057E}"/>
              </a:ext>
            </a:extLst>
          </p:cNvPr>
          <p:cNvSpPr/>
          <p:nvPr/>
        </p:nvSpPr>
        <p:spPr>
          <a:xfrm>
            <a:off x="2776163" y="3836779"/>
            <a:ext cx="2014149" cy="1019432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主动轮巡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BB6E031-9A8A-F341-D066-A57087458697}"/>
              </a:ext>
            </a:extLst>
          </p:cNvPr>
          <p:cNvSpPr/>
          <p:nvPr/>
        </p:nvSpPr>
        <p:spPr>
          <a:xfrm>
            <a:off x="1878236" y="2607275"/>
            <a:ext cx="9391135" cy="87733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6608B928-3B31-84E8-692E-FEB331BBC1F4}"/>
              </a:ext>
            </a:extLst>
          </p:cNvPr>
          <p:cNvSpPr/>
          <p:nvPr/>
        </p:nvSpPr>
        <p:spPr>
          <a:xfrm>
            <a:off x="2776163" y="2743204"/>
            <a:ext cx="1919413" cy="605481"/>
          </a:xfrm>
          <a:prstGeom prst="roundRect">
            <a:avLst/>
          </a:prstGeom>
          <a:solidFill>
            <a:srgbClr val="3A3838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不采集上下文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299901CD-DE6C-8B66-3B4B-B5D0A64846AB}"/>
              </a:ext>
            </a:extLst>
          </p:cNvPr>
          <p:cNvSpPr/>
          <p:nvPr/>
        </p:nvSpPr>
        <p:spPr>
          <a:xfrm>
            <a:off x="5350484" y="2743204"/>
            <a:ext cx="5449330" cy="642553"/>
          </a:xfrm>
          <a:prstGeom prst="round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采集上下文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C9721AA-D8B3-805A-4930-B1417E43725B}"/>
              </a:ext>
            </a:extLst>
          </p:cNvPr>
          <p:cNvSpPr/>
          <p:nvPr/>
        </p:nvSpPr>
        <p:spPr>
          <a:xfrm>
            <a:off x="1878236" y="1816442"/>
            <a:ext cx="9391136" cy="667265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0A7E4100-F4CB-2BF0-FA13-432F65837AE8}"/>
              </a:ext>
            </a:extLst>
          </p:cNvPr>
          <p:cNvSpPr/>
          <p:nvPr/>
        </p:nvSpPr>
        <p:spPr>
          <a:xfrm>
            <a:off x="2776163" y="1964724"/>
            <a:ext cx="2014149" cy="3707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Counting mode</a:t>
            </a:r>
          </a:p>
        </p:txBody>
      </p:sp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5EFB8771-59ED-47D6-CA94-3A339E717B7A}"/>
              </a:ext>
            </a:extLst>
          </p:cNvPr>
          <p:cNvSpPr/>
          <p:nvPr/>
        </p:nvSpPr>
        <p:spPr>
          <a:xfrm>
            <a:off x="5428754" y="1989437"/>
            <a:ext cx="2014149" cy="3707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Sampling mode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1423355-AEB3-841D-98B5-25BA0A1B3534}"/>
              </a:ext>
            </a:extLst>
          </p:cNvPr>
          <p:cNvSpPr/>
          <p:nvPr/>
        </p:nvSpPr>
        <p:spPr>
          <a:xfrm>
            <a:off x="7630308" y="1977079"/>
            <a:ext cx="2014149" cy="370703"/>
          </a:xfrm>
          <a:prstGeom prst="round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CN" dirty="0"/>
              <a:t>Tracing mode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36A7D7F-AFB3-8D24-F463-7363F3C1D421}"/>
              </a:ext>
            </a:extLst>
          </p:cNvPr>
          <p:cNvSpPr txBox="1"/>
          <p:nvPr/>
        </p:nvSpPr>
        <p:spPr>
          <a:xfrm>
            <a:off x="613729" y="5549567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底层机制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5B37D59-8588-D062-E40D-8D1389D3D896}"/>
              </a:ext>
            </a:extLst>
          </p:cNvPr>
          <p:cNvSpPr txBox="1"/>
          <p:nvPr/>
        </p:nvSpPr>
        <p:spPr>
          <a:xfrm>
            <a:off x="486041" y="4161829"/>
            <a:ext cx="11079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/>
              <a:t>交互方式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5B42E66-5E43-8D05-EFC5-415A6CB1BE97}"/>
              </a:ext>
            </a:extLst>
          </p:cNvPr>
          <p:cNvSpPr txBox="1"/>
          <p:nvPr/>
        </p:nvSpPr>
        <p:spPr>
          <a:xfrm>
            <a:off x="523127" y="287981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采集范围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ADBACE8-9644-8EF7-6286-5BA5E1553608}"/>
              </a:ext>
            </a:extLst>
          </p:cNvPr>
          <p:cNvSpPr txBox="1"/>
          <p:nvPr/>
        </p:nvSpPr>
        <p:spPr>
          <a:xfrm>
            <a:off x="471635" y="204772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采集模式</a:t>
            </a:r>
          </a:p>
        </p:txBody>
      </p:sp>
    </p:spTree>
    <p:extLst>
      <p:ext uri="{BB962C8B-B14F-4D97-AF65-F5344CB8AC3E}">
        <p14:creationId xmlns:p14="http://schemas.microsoft.com/office/powerpoint/2010/main" val="11071055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9CE94-9B98-2580-0C18-9BA2BC414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Example: What</a:t>
            </a:r>
            <a:r>
              <a:rPr lang="en-US" dirty="0"/>
              <a:t>’re </a:t>
            </a:r>
            <a:r>
              <a:rPr lang="en-CN" dirty="0"/>
              <a:t>the meanings of the first line of `perf top` output? 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7A12781-8F69-DEA4-5969-B7AB7CE9D46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212922"/>
            <a:ext cx="10515600" cy="1131887"/>
          </a:xfrm>
          <a:prstGeom prst="rect">
            <a:avLst/>
          </a:prstGeom>
        </p:spPr>
      </p:pic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A78F9B8A-2D57-6274-3996-D6D9520F9723}"/>
              </a:ext>
            </a:extLst>
          </p:cNvPr>
          <p:cNvCxnSpPr>
            <a:cxnSpLocks/>
          </p:cNvCxnSpPr>
          <p:nvPr/>
        </p:nvCxnSpPr>
        <p:spPr>
          <a:xfrm flipV="1">
            <a:off x="3863728" y="3429000"/>
            <a:ext cx="214002" cy="1328351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A573561C-643A-11B1-B3B6-771857ABE04F}"/>
              </a:ext>
            </a:extLst>
          </p:cNvPr>
          <p:cNvSpPr txBox="1"/>
          <p:nvPr/>
        </p:nvSpPr>
        <p:spPr>
          <a:xfrm>
            <a:off x="3398283" y="483496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采集频率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E298F864-F2E0-3A68-EBC8-744BBC67CDF6}"/>
              </a:ext>
            </a:extLst>
          </p:cNvPr>
          <p:cNvCxnSpPr>
            <a:cxnSpLocks/>
            <a:stCxn id="13" idx="0"/>
          </p:cNvCxnSpPr>
          <p:nvPr/>
        </p:nvCxnSpPr>
        <p:spPr>
          <a:xfrm flipV="1">
            <a:off x="2768095" y="3429000"/>
            <a:ext cx="393602" cy="1405960"/>
          </a:xfrm>
          <a:prstGeom prst="straightConnector1">
            <a:avLst/>
          </a:prstGeom>
          <a:ln w="1905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156EE46A-656E-DD3B-A1D2-3066648A5D2B}"/>
              </a:ext>
            </a:extLst>
          </p:cNvPr>
          <p:cNvSpPr txBox="1"/>
          <p:nvPr/>
        </p:nvSpPr>
        <p:spPr>
          <a:xfrm>
            <a:off x="2214097" y="4834960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采集事件</a:t>
            </a: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867CFA1A-8AD6-13E1-A624-9F8C3B6C02F9}"/>
              </a:ext>
            </a:extLst>
          </p:cNvPr>
          <p:cNvSpPr/>
          <p:nvPr/>
        </p:nvSpPr>
        <p:spPr>
          <a:xfrm>
            <a:off x="1569308" y="3113903"/>
            <a:ext cx="644789" cy="315097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E38FDE6A-15C0-636D-2152-59B3B992B1A9}"/>
              </a:ext>
            </a:extLst>
          </p:cNvPr>
          <p:cNvSpPr/>
          <p:nvPr/>
        </p:nvSpPr>
        <p:spPr>
          <a:xfrm>
            <a:off x="4779761" y="3076833"/>
            <a:ext cx="3345075" cy="509716"/>
          </a:xfrm>
          <a:prstGeom prst="ellipse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08248D75-A4A5-7978-B1E9-ED5E3F1761BE}"/>
              </a:ext>
            </a:extLst>
          </p:cNvPr>
          <p:cNvSpPr/>
          <p:nvPr/>
        </p:nvSpPr>
        <p:spPr>
          <a:xfrm>
            <a:off x="2125362" y="2360141"/>
            <a:ext cx="3954162" cy="729048"/>
          </a:xfrm>
          <a:custGeom>
            <a:avLst/>
            <a:gdLst>
              <a:gd name="connsiteX0" fmla="*/ 0 w 3954162"/>
              <a:gd name="connsiteY0" fmla="*/ 729048 h 729048"/>
              <a:gd name="connsiteX1" fmla="*/ 123568 w 3954162"/>
              <a:gd name="connsiteY1" fmla="*/ 654908 h 729048"/>
              <a:gd name="connsiteX2" fmla="*/ 284206 w 3954162"/>
              <a:gd name="connsiteY2" fmla="*/ 580767 h 729048"/>
              <a:gd name="connsiteX3" fmla="*/ 358346 w 3954162"/>
              <a:gd name="connsiteY3" fmla="*/ 543697 h 729048"/>
              <a:gd name="connsiteX4" fmla="*/ 444843 w 3954162"/>
              <a:gd name="connsiteY4" fmla="*/ 518983 h 729048"/>
              <a:gd name="connsiteX5" fmla="*/ 506627 w 3954162"/>
              <a:gd name="connsiteY5" fmla="*/ 481913 h 729048"/>
              <a:gd name="connsiteX6" fmla="*/ 556054 w 3954162"/>
              <a:gd name="connsiteY6" fmla="*/ 469556 h 729048"/>
              <a:gd name="connsiteX7" fmla="*/ 617838 w 3954162"/>
              <a:gd name="connsiteY7" fmla="*/ 444843 h 729048"/>
              <a:gd name="connsiteX8" fmla="*/ 778476 w 3954162"/>
              <a:gd name="connsiteY8" fmla="*/ 383059 h 729048"/>
              <a:gd name="connsiteX9" fmla="*/ 902043 w 3954162"/>
              <a:gd name="connsiteY9" fmla="*/ 321275 h 729048"/>
              <a:gd name="connsiteX10" fmla="*/ 1013254 w 3954162"/>
              <a:gd name="connsiteY10" fmla="*/ 259491 h 729048"/>
              <a:gd name="connsiteX11" fmla="*/ 1087395 w 3954162"/>
              <a:gd name="connsiteY11" fmla="*/ 234778 h 729048"/>
              <a:gd name="connsiteX12" fmla="*/ 1124465 w 3954162"/>
              <a:gd name="connsiteY12" fmla="*/ 222421 h 729048"/>
              <a:gd name="connsiteX13" fmla="*/ 1223319 w 3954162"/>
              <a:gd name="connsiteY13" fmla="*/ 172994 h 729048"/>
              <a:gd name="connsiteX14" fmla="*/ 1272746 w 3954162"/>
              <a:gd name="connsiteY14" fmla="*/ 148281 h 729048"/>
              <a:gd name="connsiteX15" fmla="*/ 1309816 w 3954162"/>
              <a:gd name="connsiteY15" fmla="*/ 135924 h 729048"/>
              <a:gd name="connsiteX16" fmla="*/ 1359243 w 3954162"/>
              <a:gd name="connsiteY16" fmla="*/ 111210 h 729048"/>
              <a:gd name="connsiteX17" fmla="*/ 1458097 w 3954162"/>
              <a:gd name="connsiteY17" fmla="*/ 74140 h 729048"/>
              <a:gd name="connsiteX18" fmla="*/ 1532238 w 3954162"/>
              <a:gd name="connsiteY18" fmla="*/ 61783 h 729048"/>
              <a:gd name="connsiteX19" fmla="*/ 1606379 w 3954162"/>
              <a:gd name="connsiteY19" fmla="*/ 37070 h 729048"/>
              <a:gd name="connsiteX20" fmla="*/ 1643449 w 3954162"/>
              <a:gd name="connsiteY20" fmla="*/ 24713 h 729048"/>
              <a:gd name="connsiteX21" fmla="*/ 1853514 w 3954162"/>
              <a:gd name="connsiteY21" fmla="*/ 0 h 729048"/>
              <a:gd name="connsiteX22" fmla="*/ 2273643 w 3954162"/>
              <a:gd name="connsiteY22" fmla="*/ 12356 h 729048"/>
              <a:gd name="connsiteX23" fmla="*/ 2409568 w 3954162"/>
              <a:gd name="connsiteY23" fmla="*/ 49427 h 729048"/>
              <a:gd name="connsiteX24" fmla="*/ 2458995 w 3954162"/>
              <a:gd name="connsiteY24" fmla="*/ 74140 h 729048"/>
              <a:gd name="connsiteX25" fmla="*/ 2594919 w 3954162"/>
              <a:gd name="connsiteY25" fmla="*/ 98854 h 729048"/>
              <a:gd name="connsiteX26" fmla="*/ 2631989 w 3954162"/>
              <a:gd name="connsiteY26" fmla="*/ 111210 h 729048"/>
              <a:gd name="connsiteX27" fmla="*/ 2681416 w 3954162"/>
              <a:gd name="connsiteY27" fmla="*/ 123567 h 729048"/>
              <a:gd name="connsiteX28" fmla="*/ 2767914 w 3954162"/>
              <a:gd name="connsiteY28" fmla="*/ 148281 h 729048"/>
              <a:gd name="connsiteX29" fmla="*/ 2804984 w 3954162"/>
              <a:gd name="connsiteY29" fmla="*/ 185351 h 729048"/>
              <a:gd name="connsiteX30" fmla="*/ 2866768 w 3954162"/>
              <a:gd name="connsiteY30" fmla="*/ 197708 h 729048"/>
              <a:gd name="connsiteX31" fmla="*/ 2953265 w 3954162"/>
              <a:gd name="connsiteY31" fmla="*/ 222421 h 729048"/>
              <a:gd name="connsiteX32" fmla="*/ 2990335 w 3954162"/>
              <a:gd name="connsiteY32" fmla="*/ 247135 h 729048"/>
              <a:gd name="connsiteX33" fmla="*/ 3076833 w 3954162"/>
              <a:gd name="connsiteY33" fmla="*/ 271848 h 729048"/>
              <a:gd name="connsiteX34" fmla="*/ 3138616 w 3954162"/>
              <a:gd name="connsiteY34" fmla="*/ 296562 h 729048"/>
              <a:gd name="connsiteX35" fmla="*/ 3175687 w 3954162"/>
              <a:gd name="connsiteY35" fmla="*/ 308918 h 729048"/>
              <a:gd name="connsiteX36" fmla="*/ 3225114 w 3954162"/>
              <a:gd name="connsiteY36" fmla="*/ 333632 h 729048"/>
              <a:gd name="connsiteX37" fmla="*/ 3262184 w 3954162"/>
              <a:gd name="connsiteY37" fmla="*/ 358345 h 729048"/>
              <a:gd name="connsiteX38" fmla="*/ 3361038 w 3954162"/>
              <a:gd name="connsiteY38" fmla="*/ 383059 h 729048"/>
              <a:gd name="connsiteX39" fmla="*/ 3459892 w 3954162"/>
              <a:gd name="connsiteY39" fmla="*/ 432486 h 729048"/>
              <a:gd name="connsiteX40" fmla="*/ 3496962 w 3954162"/>
              <a:gd name="connsiteY40" fmla="*/ 444843 h 729048"/>
              <a:gd name="connsiteX41" fmla="*/ 3534033 w 3954162"/>
              <a:gd name="connsiteY41" fmla="*/ 469556 h 729048"/>
              <a:gd name="connsiteX42" fmla="*/ 3571103 w 3954162"/>
              <a:gd name="connsiteY42" fmla="*/ 481913 h 729048"/>
              <a:gd name="connsiteX43" fmla="*/ 3645243 w 3954162"/>
              <a:gd name="connsiteY43" fmla="*/ 531340 h 729048"/>
              <a:gd name="connsiteX44" fmla="*/ 3682314 w 3954162"/>
              <a:gd name="connsiteY44" fmla="*/ 556054 h 729048"/>
              <a:gd name="connsiteX45" fmla="*/ 3744097 w 3954162"/>
              <a:gd name="connsiteY45" fmla="*/ 617837 h 729048"/>
              <a:gd name="connsiteX46" fmla="*/ 3818238 w 3954162"/>
              <a:gd name="connsiteY46" fmla="*/ 642551 h 729048"/>
              <a:gd name="connsiteX47" fmla="*/ 3855308 w 3954162"/>
              <a:gd name="connsiteY47" fmla="*/ 667264 h 729048"/>
              <a:gd name="connsiteX48" fmla="*/ 3954162 w 3954162"/>
              <a:gd name="connsiteY48" fmla="*/ 716691 h 729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</a:cxnLst>
            <a:rect l="l" t="t" r="r" b="b"/>
            <a:pathLst>
              <a:path w="3954162" h="729048">
                <a:moveTo>
                  <a:pt x="0" y="729048"/>
                </a:moveTo>
                <a:cubicBezTo>
                  <a:pt x="41189" y="704335"/>
                  <a:pt x="81578" y="678235"/>
                  <a:pt x="123568" y="654908"/>
                </a:cubicBezTo>
                <a:cubicBezTo>
                  <a:pt x="263071" y="577407"/>
                  <a:pt x="175687" y="630094"/>
                  <a:pt x="284206" y="580767"/>
                </a:cubicBezTo>
                <a:cubicBezTo>
                  <a:pt x="309360" y="569333"/>
                  <a:pt x="332557" y="553616"/>
                  <a:pt x="358346" y="543697"/>
                </a:cubicBezTo>
                <a:cubicBezTo>
                  <a:pt x="386333" y="532933"/>
                  <a:pt x="416011" y="527221"/>
                  <a:pt x="444843" y="518983"/>
                </a:cubicBezTo>
                <a:cubicBezTo>
                  <a:pt x="465438" y="506626"/>
                  <a:pt x="484680" y="491667"/>
                  <a:pt x="506627" y="481913"/>
                </a:cubicBezTo>
                <a:cubicBezTo>
                  <a:pt x="522146" y="475016"/>
                  <a:pt x="539943" y="474926"/>
                  <a:pt x="556054" y="469556"/>
                </a:cubicBezTo>
                <a:cubicBezTo>
                  <a:pt x="577097" y="462542"/>
                  <a:pt x="597698" y="454138"/>
                  <a:pt x="617838" y="444843"/>
                </a:cubicBezTo>
                <a:cubicBezTo>
                  <a:pt x="752779" y="382563"/>
                  <a:pt x="670703" y="404614"/>
                  <a:pt x="778476" y="383059"/>
                </a:cubicBezTo>
                <a:cubicBezTo>
                  <a:pt x="925387" y="285117"/>
                  <a:pt x="790272" y="363189"/>
                  <a:pt x="902043" y="321275"/>
                </a:cubicBezTo>
                <a:cubicBezTo>
                  <a:pt x="970338" y="295665"/>
                  <a:pt x="939083" y="293205"/>
                  <a:pt x="1013254" y="259491"/>
                </a:cubicBezTo>
                <a:cubicBezTo>
                  <a:pt x="1036969" y="248711"/>
                  <a:pt x="1062681" y="243016"/>
                  <a:pt x="1087395" y="234778"/>
                </a:cubicBezTo>
                <a:cubicBezTo>
                  <a:pt x="1099752" y="230659"/>
                  <a:pt x="1113627" y="229646"/>
                  <a:pt x="1124465" y="222421"/>
                </a:cubicBezTo>
                <a:cubicBezTo>
                  <a:pt x="1190109" y="178659"/>
                  <a:pt x="1132634" y="213298"/>
                  <a:pt x="1223319" y="172994"/>
                </a:cubicBezTo>
                <a:cubicBezTo>
                  <a:pt x="1240152" y="165513"/>
                  <a:pt x="1255815" y="155537"/>
                  <a:pt x="1272746" y="148281"/>
                </a:cubicBezTo>
                <a:cubicBezTo>
                  <a:pt x="1284718" y="143150"/>
                  <a:pt x="1297844" y="141055"/>
                  <a:pt x="1309816" y="135924"/>
                </a:cubicBezTo>
                <a:cubicBezTo>
                  <a:pt x="1326747" y="128668"/>
                  <a:pt x="1342410" y="118691"/>
                  <a:pt x="1359243" y="111210"/>
                </a:cubicBezTo>
                <a:cubicBezTo>
                  <a:pt x="1368857" y="106937"/>
                  <a:pt x="1437721" y="78668"/>
                  <a:pt x="1458097" y="74140"/>
                </a:cubicBezTo>
                <a:cubicBezTo>
                  <a:pt x="1482555" y="68705"/>
                  <a:pt x="1507931" y="67860"/>
                  <a:pt x="1532238" y="61783"/>
                </a:cubicBezTo>
                <a:cubicBezTo>
                  <a:pt x="1557511" y="55465"/>
                  <a:pt x="1581665" y="45308"/>
                  <a:pt x="1606379" y="37070"/>
                </a:cubicBezTo>
                <a:cubicBezTo>
                  <a:pt x="1618736" y="32951"/>
                  <a:pt x="1630555" y="26555"/>
                  <a:pt x="1643449" y="24713"/>
                </a:cubicBezTo>
                <a:cubicBezTo>
                  <a:pt x="1770925" y="6502"/>
                  <a:pt x="1700965" y="15254"/>
                  <a:pt x="1853514" y="0"/>
                </a:cubicBezTo>
                <a:cubicBezTo>
                  <a:pt x="1993557" y="4119"/>
                  <a:pt x="2133895" y="2374"/>
                  <a:pt x="2273643" y="12356"/>
                </a:cubicBezTo>
                <a:cubicBezTo>
                  <a:pt x="2281204" y="12896"/>
                  <a:pt x="2380131" y="36811"/>
                  <a:pt x="2409568" y="49427"/>
                </a:cubicBezTo>
                <a:cubicBezTo>
                  <a:pt x="2426499" y="56683"/>
                  <a:pt x="2441520" y="68315"/>
                  <a:pt x="2458995" y="74140"/>
                </a:cubicBezTo>
                <a:cubicBezTo>
                  <a:pt x="2481483" y="81636"/>
                  <a:pt x="2576247" y="94705"/>
                  <a:pt x="2594919" y="98854"/>
                </a:cubicBezTo>
                <a:cubicBezTo>
                  <a:pt x="2607634" y="101679"/>
                  <a:pt x="2619465" y="107632"/>
                  <a:pt x="2631989" y="111210"/>
                </a:cubicBezTo>
                <a:cubicBezTo>
                  <a:pt x="2648318" y="115875"/>
                  <a:pt x="2665087" y="118901"/>
                  <a:pt x="2681416" y="123567"/>
                </a:cubicBezTo>
                <a:cubicBezTo>
                  <a:pt x="2805506" y="159022"/>
                  <a:pt x="2613399" y="109652"/>
                  <a:pt x="2767914" y="148281"/>
                </a:cubicBezTo>
                <a:cubicBezTo>
                  <a:pt x="2780271" y="160638"/>
                  <a:pt x="2789354" y="177536"/>
                  <a:pt x="2804984" y="185351"/>
                </a:cubicBezTo>
                <a:cubicBezTo>
                  <a:pt x="2823769" y="194744"/>
                  <a:pt x="2846266" y="193152"/>
                  <a:pt x="2866768" y="197708"/>
                </a:cubicBezTo>
                <a:cubicBezTo>
                  <a:pt x="2881025" y="200876"/>
                  <a:pt x="2936749" y="214163"/>
                  <a:pt x="2953265" y="222421"/>
                </a:cubicBezTo>
                <a:cubicBezTo>
                  <a:pt x="2966548" y="229063"/>
                  <a:pt x="2977052" y="240494"/>
                  <a:pt x="2990335" y="247135"/>
                </a:cubicBezTo>
                <a:cubicBezTo>
                  <a:pt x="3014127" y="259031"/>
                  <a:pt x="3053089" y="263933"/>
                  <a:pt x="3076833" y="271848"/>
                </a:cubicBezTo>
                <a:cubicBezTo>
                  <a:pt x="3097876" y="278862"/>
                  <a:pt x="3117847" y="288774"/>
                  <a:pt x="3138616" y="296562"/>
                </a:cubicBezTo>
                <a:cubicBezTo>
                  <a:pt x="3150812" y="301135"/>
                  <a:pt x="3163715" y="303787"/>
                  <a:pt x="3175687" y="308918"/>
                </a:cubicBezTo>
                <a:cubicBezTo>
                  <a:pt x="3192618" y="316174"/>
                  <a:pt x="3209121" y="324493"/>
                  <a:pt x="3225114" y="333632"/>
                </a:cubicBezTo>
                <a:cubicBezTo>
                  <a:pt x="3238008" y="341000"/>
                  <a:pt x="3248227" y="353270"/>
                  <a:pt x="3262184" y="358345"/>
                </a:cubicBezTo>
                <a:cubicBezTo>
                  <a:pt x="3294105" y="369952"/>
                  <a:pt x="3330658" y="367869"/>
                  <a:pt x="3361038" y="383059"/>
                </a:cubicBezTo>
                <a:cubicBezTo>
                  <a:pt x="3393989" y="399535"/>
                  <a:pt x="3424942" y="420836"/>
                  <a:pt x="3459892" y="432486"/>
                </a:cubicBezTo>
                <a:cubicBezTo>
                  <a:pt x="3472249" y="436605"/>
                  <a:pt x="3485312" y="439018"/>
                  <a:pt x="3496962" y="444843"/>
                </a:cubicBezTo>
                <a:cubicBezTo>
                  <a:pt x="3510245" y="451485"/>
                  <a:pt x="3520750" y="462914"/>
                  <a:pt x="3534033" y="469556"/>
                </a:cubicBezTo>
                <a:cubicBezTo>
                  <a:pt x="3545683" y="475381"/>
                  <a:pt x="3559717" y="475587"/>
                  <a:pt x="3571103" y="481913"/>
                </a:cubicBezTo>
                <a:cubicBezTo>
                  <a:pt x="3597067" y="496338"/>
                  <a:pt x="3620530" y="514864"/>
                  <a:pt x="3645243" y="531340"/>
                </a:cubicBezTo>
                <a:lnTo>
                  <a:pt x="3682314" y="556054"/>
                </a:lnTo>
                <a:cubicBezTo>
                  <a:pt x="3704860" y="589873"/>
                  <a:pt x="3705075" y="600494"/>
                  <a:pt x="3744097" y="617837"/>
                </a:cubicBezTo>
                <a:cubicBezTo>
                  <a:pt x="3767902" y="628417"/>
                  <a:pt x="3796563" y="628101"/>
                  <a:pt x="3818238" y="642551"/>
                </a:cubicBezTo>
                <a:cubicBezTo>
                  <a:pt x="3830595" y="650789"/>
                  <a:pt x="3841737" y="661233"/>
                  <a:pt x="3855308" y="667264"/>
                </a:cubicBezTo>
                <a:cubicBezTo>
                  <a:pt x="3957539" y="712700"/>
                  <a:pt x="3903409" y="665938"/>
                  <a:pt x="3954162" y="716691"/>
                </a:cubicBezTo>
              </a:path>
            </a:pathLst>
          </a:cu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58896D-B445-7FE4-F8C8-531C4B33432C}"/>
              </a:ext>
            </a:extLst>
          </p:cNvPr>
          <p:cNvSpPr txBox="1"/>
          <p:nvPr/>
        </p:nvSpPr>
        <p:spPr>
          <a:xfrm>
            <a:off x="2964896" y="2006577"/>
            <a:ext cx="255948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二者之间的关系是什么</a:t>
            </a:r>
            <a:r>
              <a:rPr lang="zh-CN" altLang="en-US" dirty="0"/>
              <a:t>？ 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359095245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B860100E-A02E-5BBA-89E9-540BC4FC4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0687" y="817841"/>
            <a:ext cx="7772400" cy="5631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22234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74E40-2709-39D8-B6F9-BF1BCF424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nr_sample统计方式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8619F44-455D-74F8-52C8-C393A048050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1810834"/>
            <a:ext cx="6506817" cy="267869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81A106D-CBDE-D537-42CF-F0EEF9B9CF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7174" y="4432477"/>
            <a:ext cx="7626625" cy="20603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1788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4CBC5C-36B2-B596-9777-D666071E0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nr_events统计方式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A7B4DD2-AFCC-06E2-DFC8-6B63B25D08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896393" y="558643"/>
            <a:ext cx="4980867" cy="59853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6ED0B78-D958-493E-261F-9D55D7EAFB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1" y="1690689"/>
            <a:ext cx="5403574" cy="293100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10DF0A2-FF73-0EF7-2A89-4ED7C3234E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8200" y="4831492"/>
            <a:ext cx="5403574" cy="1483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799956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CC5B9DE-0081-3EF4-63AD-C741CBF8B0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Live demo</a:t>
            </a:r>
          </a:p>
        </p:txBody>
      </p:sp>
    </p:spTree>
    <p:extLst>
      <p:ext uri="{BB962C8B-B14F-4D97-AF65-F5344CB8AC3E}">
        <p14:creationId xmlns:p14="http://schemas.microsoft.com/office/powerpoint/2010/main" val="157164333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80461-7781-B665-3767-00A9DA249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Thanks for watching.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57A2FAB-A87E-F3D6-CD67-4371634DFE79}"/>
              </a:ext>
            </a:extLst>
          </p:cNvPr>
          <p:cNvSpPr txBox="1"/>
          <p:nvPr/>
        </p:nvSpPr>
        <p:spPr>
          <a:xfrm>
            <a:off x="5862847" y="2017507"/>
            <a:ext cx="428340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3200" dirty="0"/>
              <a:t>李成栋@码题诗</a:t>
            </a:r>
            <a:r>
              <a:rPr lang="en-US" sz="3200" dirty="0"/>
              <a:t>(杭州)科技有限公司</a:t>
            </a:r>
            <a:endParaRPr lang="en-CN" sz="32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134D60-F273-8004-EB6B-7FF62444E2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5189" y="1325563"/>
            <a:ext cx="3700549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49737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6F2A9-8ECB-4793-DAFC-CD38419C62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B6A01-77DD-C9B3-3090-748B8847659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CPU Performance Monitor Unit (PMU)</a:t>
            </a:r>
          </a:p>
          <a:p>
            <a:r>
              <a:rPr lang="en-CN" dirty="0"/>
              <a:t>CPU Counter/hardware events</a:t>
            </a:r>
          </a:p>
          <a:p>
            <a:r>
              <a:rPr lang="en-CN" dirty="0"/>
              <a:t>Counting mode</a:t>
            </a:r>
          </a:p>
          <a:p>
            <a:r>
              <a:rPr lang="en-CN" dirty="0"/>
              <a:t>Sampling mode</a:t>
            </a:r>
            <a:r>
              <a:rPr lang="zh-CN" altLang="en-US" dirty="0"/>
              <a:t> </a:t>
            </a:r>
            <a:r>
              <a:rPr lang="en-US" altLang="zh-CN" dirty="0"/>
              <a:t>(Interrupt-based event sampling)</a:t>
            </a:r>
            <a:endParaRPr lang="en-CN" dirty="0"/>
          </a:p>
          <a:p>
            <a:r>
              <a:rPr lang="en-CN" dirty="0"/>
              <a:t>Tracing mode(Instrument mode)</a:t>
            </a:r>
          </a:p>
          <a:p>
            <a:r>
              <a:rPr lang="en-CN" dirty="0"/>
              <a:t>Summary</a:t>
            </a:r>
          </a:p>
          <a:p>
            <a:r>
              <a:rPr lang="en-CN" dirty="0"/>
              <a:t>Example &amp; Live Demo</a:t>
            </a:r>
          </a:p>
        </p:txBody>
      </p:sp>
    </p:spTree>
    <p:extLst>
      <p:ext uri="{BB962C8B-B14F-4D97-AF65-F5344CB8AC3E}">
        <p14:creationId xmlns:p14="http://schemas.microsoft.com/office/powerpoint/2010/main" val="40219123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1C952-BA3B-096A-EEA8-DB1165382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CPU Performance Monitor Unit(PMU)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B8E40708-9E88-1B1C-2D12-76B65D8BDC25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1690688"/>
            <a:ext cx="3852747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CC14B1-1CB9-A0D9-4F5A-C5335E26EAD5}"/>
              </a:ext>
            </a:extLst>
          </p:cNvPr>
          <p:cNvSpPr txBox="1"/>
          <p:nvPr/>
        </p:nvSpPr>
        <p:spPr>
          <a:xfrm>
            <a:off x="838200" y="6123543"/>
            <a:ext cx="13652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Skylake Core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B34F388-43EA-5062-0384-CA9829C5EFBA}"/>
              </a:ext>
            </a:extLst>
          </p:cNvPr>
          <p:cNvSpPr txBox="1"/>
          <p:nvPr/>
        </p:nvSpPr>
        <p:spPr>
          <a:xfrm>
            <a:off x="526774" y="6420503"/>
            <a:ext cx="53036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https://</a:t>
            </a:r>
            <a:r>
              <a:rPr lang="en-US" sz="1400" dirty="0" err="1"/>
              <a:t>en.wikichip.org</a:t>
            </a:r>
            <a:r>
              <a:rPr lang="en-US" sz="1400" dirty="0"/>
              <a:t>/wiki/intel/microarchitectures/</a:t>
            </a:r>
            <a:r>
              <a:rPr lang="en-US" sz="1400" dirty="0" err="1"/>
              <a:t>skylake</a:t>
            </a:r>
            <a:r>
              <a:rPr lang="en-US" sz="1400" dirty="0"/>
              <a:t>_(server)</a:t>
            </a:r>
            <a:endParaRPr lang="en-CN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6C29636-739F-BD39-C079-F7C6454416F3}"/>
              </a:ext>
            </a:extLst>
          </p:cNvPr>
          <p:cNvSpPr txBox="1"/>
          <p:nvPr/>
        </p:nvSpPr>
        <p:spPr>
          <a:xfrm>
            <a:off x="5253025" y="2069165"/>
            <a:ext cx="553869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CN" dirty="0"/>
              <a:t>现代CPU越来越复杂(流水线</a:t>
            </a:r>
            <a:r>
              <a:rPr lang="zh-CN" altLang="en-US" dirty="0"/>
              <a:t>，</a:t>
            </a:r>
            <a:r>
              <a:rPr lang="en-CN" dirty="0"/>
              <a:t>乱序执行等)</a:t>
            </a:r>
          </a:p>
          <a:p>
            <a:pPr marL="342900" indent="-342900">
              <a:buFont typeface="+mj-lt"/>
              <a:buAutoNum type="arabicPeriod"/>
            </a:pPr>
            <a:r>
              <a:rPr lang="en-CN" dirty="0"/>
              <a:t>PMU用于监控和统计CPU各部件</a:t>
            </a:r>
            <a:r>
              <a:rPr lang="en-US" altLang="zh-CN" dirty="0"/>
              <a:t>/</a:t>
            </a:r>
            <a:r>
              <a:rPr lang="zh-CN" altLang="en-US" dirty="0"/>
              <a:t>整体</a:t>
            </a:r>
            <a:r>
              <a:rPr lang="en-CN" dirty="0"/>
              <a:t>的性能指标</a:t>
            </a:r>
          </a:p>
          <a:p>
            <a:pPr marL="342900" indent="-342900">
              <a:buFont typeface="+mj-lt"/>
              <a:buAutoNum type="arabicPeriod"/>
            </a:pPr>
            <a:r>
              <a:rPr lang="en-CN" dirty="0"/>
              <a:t>软件通过编程PMU</a:t>
            </a:r>
            <a:r>
              <a:rPr lang="zh-CN" altLang="en-US" dirty="0"/>
              <a:t>以达到测量</a:t>
            </a:r>
            <a:r>
              <a:rPr lang="en-US" altLang="zh-CN" dirty="0"/>
              <a:t>CPU</a:t>
            </a:r>
            <a:r>
              <a:rPr lang="zh-CN" altLang="en-US" dirty="0"/>
              <a:t>性能指标的需求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28780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19E68E-3DA8-4116-B920-846F88307E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dirty="0"/>
              <a:t>CPU Counter/hardware events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5FA557D-1012-E688-2613-D4F080F972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CPU Counter: 内置在CPU内部的PMU计数器(counter)</a:t>
            </a:r>
          </a:p>
          <a:p>
            <a:pPr lvl="1"/>
            <a:r>
              <a:rPr lang="en-CN" dirty="0"/>
              <a:t>分类: 固定功能(Fixed-purpose counter) 和通用功能</a:t>
            </a:r>
            <a:r>
              <a:rPr lang="en-US" dirty="0"/>
              <a:t>(general-purpose counter)</a:t>
            </a:r>
            <a:endParaRPr lang="en-CN" dirty="0"/>
          </a:p>
          <a:p>
            <a:pPr lvl="1"/>
            <a:r>
              <a:rPr lang="en-CN" dirty="0"/>
              <a:t>限制</a:t>
            </a:r>
            <a:r>
              <a:rPr lang="zh-CN" altLang="en-US" dirty="0"/>
              <a:t>：</a:t>
            </a:r>
            <a:endParaRPr lang="en-US" altLang="zh-CN" dirty="0"/>
          </a:p>
          <a:p>
            <a:pPr lvl="2"/>
            <a:r>
              <a:rPr lang="en-CN" dirty="0"/>
              <a:t>Intel CPU: fixed purpose counter: 3 + 1(Icelake), general-purpose: 4 + 1(HT off?)</a:t>
            </a:r>
          </a:p>
          <a:p>
            <a:pPr lvl="2"/>
            <a:endParaRPr lang="en-CN" dirty="0"/>
          </a:p>
          <a:p>
            <a:r>
              <a:rPr lang="en-CN" dirty="0"/>
              <a:t>Hardware events (# perf list):</a:t>
            </a:r>
          </a:p>
          <a:p>
            <a:pPr lvl="1"/>
            <a:r>
              <a:rPr lang="en-CN" dirty="0"/>
              <a:t>cycles, instructions, branch-misses, cache misses, ref-cycles …</a:t>
            </a:r>
          </a:p>
        </p:txBody>
      </p:sp>
    </p:spTree>
    <p:extLst>
      <p:ext uri="{BB962C8B-B14F-4D97-AF65-F5344CB8AC3E}">
        <p14:creationId xmlns:p14="http://schemas.microsoft.com/office/powerpoint/2010/main" val="1345798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EE0635-A15D-38E3-AFFB-1B963FE40A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Counting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A4E12-3ADC-C105-9B06-E94AE19B52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读取一段时间内某个event发生的次数</a:t>
            </a:r>
            <a:r>
              <a:rPr lang="zh-CN" altLang="en-US" dirty="0"/>
              <a:t>，事件发生时，</a:t>
            </a:r>
            <a:r>
              <a:rPr lang="zh-CN" altLang="en-US" b="1" dirty="0">
                <a:solidFill>
                  <a:srgbClr val="FF0000"/>
                </a:solidFill>
              </a:rPr>
              <a:t>不记录事件上下文</a:t>
            </a:r>
            <a:r>
              <a:rPr lang="zh-CN" altLang="en-US" dirty="0"/>
              <a:t>。</a:t>
            </a:r>
            <a:endParaRPr lang="en-US" altLang="zh-CN" dirty="0"/>
          </a:p>
          <a:p>
            <a:endParaRPr lang="en-US" altLang="zh-CN" dirty="0"/>
          </a:p>
          <a:p>
            <a:endParaRPr lang="en-CN" dirty="0"/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38D88F8-5032-83F1-0661-5FF0849CEC2F}"/>
              </a:ext>
            </a:extLst>
          </p:cNvPr>
          <p:cNvCxnSpPr>
            <a:cxnSpLocks/>
          </p:cNvCxnSpPr>
          <p:nvPr/>
        </p:nvCxnSpPr>
        <p:spPr>
          <a:xfrm>
            <a:off x="1431235" y="3876261"/>
            <a:ext cx="4562061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9BCB3994-69D3-A51A-28C6-13ADFDA00ADD}"/>
              </a:ext>
            </a:extLst>
          </p:cNvPr>
          <p:cNvCxnSpPr/>
          <p:nvPr/>
        </p:nvCxnSpPr>
        <p:spPr>
          <a:xfrm>
            <a:off x="1878228" y="3690910"/>
            <a:ext cx="0" cy="3707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8D2B3B2-31EB-3342-2149-E4E62B50E9A8}"/>
              </a:ext>
            </a:extLst>
          </p:cNvPr>
          <p:cNvCxnSpPr/>
          <p:nvPr/>
        </p:nvCxnSpPr>
        <p:spPr>
          <a:xfrm>
            <a:off x="4872681" y="3699506"/>
            <a:ext cx="0" cy="3707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09A100D5-1F73-0B13-81A2-83AEE69261F8}"/>
              </a:ext>
            </a:extLst>
          </p:cNvPr>
          <p:cNvSpPr txBox="1"/>
          <p:nvPr/>
        </p:nvSpPr>
        <p:spPr>
          <a:xfrm>
            <a:off x="1431235" y="33122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开始采集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671F88D-28E0-4AF0-FFDD-B5A3539D57DE}"/>
              </a:ext>
            </a:extLst>
          </p:cNvPr>
          <p:cNvSpPr txBox="1"/>
          <p:nvPr/>
        </p:nvSpPr>
        <p:spPr>
          <a:xfrm>
            <a:off x="4318683" y="3312298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结束采集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FCB22C-7D54-F067-04E0-F34CABC11149}"/>
              </a:ext>
            </a:extLst>
          </p:cNvPr>
          <p:cNvSpPr txBox="1"/>
          <p:nvPr/>
        </p:nvSpPr>
        <p:spPr>
          <a:xfrm>
            <a:off x="593004" y="3690910"/>
            <a:ext cx="765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Cycles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6F7F0348-157D-DB4D-16BD-F8F4A2CFCECF}"/>
              </a:ext>
            </a:extLst>
          </p:cNvPr>
          <p:cNvCxnSpPr>
            <a:cxnSpLocks/>
          </p:cNvCxnSpPr>
          <p:nvPr/>
        </p:nvCxnSpPr>
        <p:spPr>
          <a:xfrm>
            <a:off x="1431234" y="4470160"/>
            <a:ext cx="4562061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1EF70C-E699-AFBC-C0FE-26CEC5B66A42}"/>
              </a:ext>
            </a:extLst>
          </p:cNvPr>
          <p:cNvCxnSpPr/>
          <p:nvPr/>
        </p:nvCxnSpPr>
        <p:spPr>
          <a:xfrm>
            <a:off x="1878227" y="4284809"/>
            <a:ext cx="0" cy="3707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724D66E-2B7D-C258-727D-E7D1B73B64CD}"/>
              </a:ext>
            </a:extLst>
          </p:cNvPr>
          <p:cNvCxnSpPr/>
          <p:nvPr/>
        </p:nvCxnSpPr>
        <p:spPr>
          <a:xfrm>
            <a:off x="4872680" y="4293405"/>
            <a:ext cx="0" cy="3707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ight Brace 17">
            <a:extLst>
              <a:ext uri="{FF2B5EF4-FFF2-40B4-BE49-F238E27FC236}">
                <a16:creationId xmlns:a16="http://schemas.microsoft.com/office/drawing/2014/main" id="{AF06E428-3544-D798-548F-04B2A9FE6FAD}"/>
              </a:ext>
            </a:extLst>
          </p:cNvPr>
          <p:cNvSpPr/>
          <p:nvPr/>
        </p:nvSpPr>
        <p:spPr>
          <a:xfrm rot="5400000">
            <a:off x="3122140" y="3420194"/>
            <a:ext cx="506627" cy="299445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D205E82-E654-7B06-6BD7-DFE5F285A76D}"/>
              </a:ext>
            </a:extLst>
          </p:cNvPr>
          <p:cNvSpPr txBox="1"/>
          <p:nvPr/>
        </p:nvSpPr>
        <p:spPr>
          <a:xfrm>
            <a:off x="1985233" y="5258005"/>
            <a:ext cx="30061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收集时间内Counter持续累加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6C0C4DA-DFF5-01D6-89DA-8621D46E5650}"/>
              </a:ext>
            </a:extLst>
          </p:cNvPr>
          <p:cNvSpPr txBox="1"/>
          <p:nvPr/>
        </p:nvSpPr>
        <p:spPr>
          <a:xfrm>
            <a:off x="192510" y="4298924"/>
            <a:ext cx="1291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Instructions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CAC643A-2607-D1CD-F2EE-30F906928056}"/>
              </a:ext>
            </a:extLst>
          </p:cNvPr>
          <p:cNvSpPr txBox="1"/>
          <p:nvPr/>
        </p:nvSpPr>
        <p:spPr>
          <a:xfrm>
            <a:off x="6958643" y="3429000"/>
            <a:ext cx="399642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2800" dirty="0"/>
              <a:t>Cycles: 100034</a:t>
            </a:r>
          </a:p>
          <a:p>
            <a:r>
              <a:rPr lang="en-CN" sz="2800" dirty="0"/>
              <a:t>Instructions: 90021</a:t>
            </a:r>
          </a:p>
          <a:p>
            <a:r>
              <a:rPr lang="en-CN" sz="2800" dirty="0"/>
              <a:t>Counting interval: 1ms</a:t>
            </a:r>
          </a:p>
        </p:txBody>
      </p:sp>
    </p:spTree>
    <p:extLst>
      <p:ext uri="{BB962C8B-B14F-4D97-AF65-F5344CB8AC3E}">
        <p14:creationId xmlns:p14="http://schemas.microsoft.com/office/powerpoint/2010/main" val="17940583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6E582C-2D17-EA05-F484-82EB7FF6A0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Counting mode (Cont.1)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52DA51D-A7EC-BE92-FFD4-A85D72C45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对应命令: perf stat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dirty="0" err="1"/>
              <a:t>举例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perf stat -a -- sleep 10</a:t>
            </a:r>
          </a:p>
          <a:p>
            <a:pPr lvl="1"/>
            <a:r>
              <a:rPr lang="en-US" dirty="0"/>
              <a:t>perf stat -p </a:t>
            </a:r>
            <a:r>
              <a:rPr lang="en-US" dirty="0" err="1"/>
              <a:t>pid</a:t>
            </a:r>
            <a:r>
              <a:rPr lang="en-US" dirty="0"/>
              <a:t> -- sleep 10 </a:t>
            </a:r>
          </a:p>
          <a:p>
            <a:pPr lvl="1"/>
            <a:r>
              <a:rPr lang="en-US" dirty="0"/>
              <a:t>perf stat -a -e cycles -- sleep 10</a:t>
            </a:r>
          </a:p>
          <a:p>
            <a:pPr lvl="1"/>
            <a:r>
              <a:rPr lang="en-US" dirty="0"/>
              <a:t>perf stat -a -e cycles -I 1000 -- sleep 10 #</a:t>
            </a:r>
            <a:r>
              <a:rPr lang="zh-CN" altLang="en-US" dirty="0"/>
              <a:t> 每秒输出一次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831204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90D25F-1AB0-6287-26CA-2888CF11F4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N" dirty="0"/>
              <a:t>Sampling mode</a:t>
            </a:r>
            <a:r>
              <a:rPr lang="en-US" altLang="zh-CN" dirty="0"/>
              <a:t>(Interrupt-based event sampling)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C5F8E3-55CC-8A95-A3F1-016CAF107A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N" dirty="0"/>
              <a:t>频率: 单位时间内采样的次数</a:t>
            </a:r>
            <a:r>
              <a:rPr lang="zh-CN" altLang="en-US" dirty="0"/>
              <a:t>。比如</a:t>
            </a:r>
            <a:r>
              <a:rPr lang="en-US" altLang="zh-CN" dirty="0"/>
              <a:t>1000Hz, 4000Hz</a:t>
            </a:r>
          </a:p>
          <a:p>
            <a:r>
              <a:rPr lang="zh-CN" altLang="en-US" dirty="0"/>
              <a:t>采样间隔</a:t>
            </a:r>
            <a:r>
              <a:rPr lang="en-US" altLang="zh-CN" dirty="0"/>
              <a:t>: </a:t>
            </a:r>
            <a:r>
              <a:rPr lang="zh-CN" altLang="en-US" dirty="0"/>
              <a:t>频率的倒数。比如</a:t>
            </a:r>
            <a:r>
              <a:rPr lang="en-US" altLang="zh-CN" dirty="0"/>
              <a:t>: 1ms, 0.25ms</a:t>
            </a:r>
            <a:endParaRPr lang="en-CN" altLang="zh-CN" dirty="0"/>
          </a:p>
          <a:p>
            <a:r>
              <a:rPr lang="zh-CN" altLang="en-CN" dirty="0"/>
              <a:t>采样</a:t>
            </a:r>
            <a:r>
              <a:rPr lang="zh-CN" altLang="en-US" dirty="0"/>
              <a:t>发生时，</a:t>
            </a:r>
            <a:r>
              <a:rPr lang="zh-CN" altLang="en-US" b="1" dirty="0"/>
              <a:t>采集上下文信息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en-US" altLang="zh-CN" dirty="0"/>
              <a:t>CPU PMU Counter</a:t>
            </a:r>
            <a:r>
              <a:rPr lang="zh-CN" altLang="en-US" dirty="0"/>
              <a:t> 采样模拟过程</a:t>
            </a:r>
            <a:r>
              <a:rPr lang="en-US" altLang="zh-CN" dirty="0"/>
              <a:t>: </a:t>
            </a:r>
          </a:p>
          <a:p>
            <a:pPr lvl="1"/>
            <a:r>
              <a:rPr lang="zh-CN" altLang="en-US" dirty="0"/>
              <a:t>采样间隔</a:t>
            </a:r>
            <a:r>
              <a:rPr lang="en-US" altLang="zh-CN" dirty="0"/>
              <a:t> -&gt; PMU Counter</a:t>
            </a:r>
            <a:r>
              <a:rPr lang="zh-CN" altLang="en-US" dirty="0"/>
              <a:t>起始值</a:t>
            </a:r>
            <a:endParaRPr lang="en-US" altLang="zh-CN" dirty="0"/>
          </a:p>
          <a:p>
            <a:pPr lvl="1"/>
            <a:r>
              <a:rPr lang="zh-CN" altLang="en-US" dirty="0"/>
              <a:t>事件每发生一次， </a:t>
            </a:r>
            <a:r>
              <a:rPr lang="en-US" altLang="zh-CN" dirty="0"/>
              <a:t>PMU Counter</a:t>
            </a:r>
            <a:r>
              <a:rPr lang="zh-CN" altLang="en-US" dirty="0"/>
              <a:t>值减少</a:t>
            </a:r>
            <a:r>
              <a:rPr lang="en-US" altLang="zh-CN" dirty="0"/>
              <a:t>1</a:t>
            </a:r>
          </a:p>
          <a:p>
            <a:pPr lvl="1"/>
            <a:r>
              <a:rPr lang="zh-CN" altLang="en-US" dirty="0"/>
              <a:t>当</a:t>
            </a:r>
            <a:r>
              <a:rPr lang="en-US" altLang="zh-CN" dirty="0"/>
              <a:t>PMU Counter</a:t>
            </a:r>
            <a:r>
              <a:rPr lang="zh-CN" altLang="en-US" dirty="0"/>
              <a:t> 减少到</a:t>
            </a:r>
            <a:r>
              <a:rPr lang="en-US" altLang="zh-CN" dirty="0"/>
              <a:t>0</a:t>
            </a:r>
            <a:r>
              <a:rPr lang="zh-CN" altLang="en-US" dirty="0"/>
              <a:t>，发送</a:t>
            </a:r>
            <a:r>
              <a:rPr lang="en-US" altLang="zh-CN" dirty="0"/>
              <a:t>NMI</a:t>
            </a:r>
            <a:r>
              <a:rPr lang="zh-CN" altLang="en-US" dirty="0"/>
              <a:t>中断</a:t>
            </a:r>
            <a:endParaRPr lang="en-US" altLang="zh-CN" dirty="0"/>
          </a:p>
          <a:p>
            <a:pPr lvl="1"/>
            <a:r>
              <a:rPr lang="zh-CN" altLang="en-US" dirty="0"/>
              <a:t>在中断处理程序中采集上下文信息</a:t>
            </a:r>
            <a:endParaRPr lang="en-US" altLang="zh-CN" dirty="0"/>
          </a:p>
          <a:p>
            <a:r>
              <a:rPr lang="zh-CN" altLang="en-US" dirty="0"/>
              <a:t>冲突</a:t>
            </a:r>
            <a:r>
              <a:rPr lang="en-US" altLang="zh-CN" dirty="0"/>
              <a:t>: </a:t>
            </a:r>
            <a:r>
              <a:rPr lang="en-US" altLang="zh-CN" dirty="0" err="1"/>
              <a:t>NMI_watchdog</a:t>
            </a:r>
            <a:r>
              <a:rPr lang="en-US" altLang="zh-CN" dirty="0"/>
              <a:t> </a:t>
            </a:r>
            <a:r>
              <a:rPr lang="zh-CN" altLang="en-US" dirty="0"/>
              <a:t>使用的也是</a:t>
            </a:r>
            <a:r>
              <a:rPr lang="en-US" altLang="zh-CN" dirty="0"/>
              <a:t>fixed purpose counter</a:t>
            </a:r>
            <a:r>
              <a:rPr lang="zh-CN" altLang="en-US" dirty="0"/>
              <a:t>，因此需要关闭</a:t>
            </a:r>
            <a:r>
              <a:rPr lang="en-US" altLang="zh-CN" dirty="0" err="1"/>
              <a:t>NMI_watchdog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28074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FA0989-8778-E2F1-7351-907061EED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Sampling mode</a:t>
            </a:r>
            <a:r>
              <a:rPr lang="en-US" altLang="zh-CN" dirty="0"/>
              <a:t>(Interrupt-based event sampling)</a:t>
            </a:r>
            <a:r>
              <a:rPr lang="zh-CN" altLang="en-US" dirty="0"/>
              <a:t> </a:t>
            </a:r>
            <a:r>
              <a:rPr lang="en-US" altLang="zh-CN" dirty="0"/>
              <a:t>Cont.1</a:t>
            </a:r>
            <a:endParaRPr lang="en-CN" dirty="0"/>
          </a:p>
        </p:txBody>
      </p:sp>
      <p:pic>
        <p:nvPicPr>
          <p:cNvPr id="17" name="Content Placeholder 16">
            <a:extLst>
              <a:ext uri="{FF2B5EF4-FFF2-40B4-BE49-F238E27FC236}">
                <a16:creationId xmlns:a16="http://schemas.microsoft.com/office/drawing/2014/main" id="{42C970F3-BC46-018E-48C4-1DF2BB5400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49480" y="979275"/>
            <a:ext cx="5097462" cy="3183678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6D40744-B2CF-C27F-F813-8D44AEDBCA3D}"/>
              </a:ext>
            </a:extLst>
          </p:cNvPr>
          <p:cNvCxnSpPr>
            <a:cxnSpLocks/>
          </p:cNvCxnSpPr>
          <p:nvPr/>
        </p:nvCxnSpPr>
        <p:spPr>
          <a:xfrm>
            <a:off x="1373224" y="3109457"/>
            <a:ext cx="4562061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7236826-8ACB-F4BF-0FB0-98DE570CFF61}"/>
              </a:ext>
            </a:extLst>
          </p:cNvPr>
          <p:cNvCxnSpPr/>
          <p:nvPr/>
        </p:nvCxnSpPr>
        <p:spPr>
          <a:xfrm>
            <a:off x="1820217" y="2924106"/>
            <a:ext cx="0" cy="3707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4437523A-F25E-B1E2-E5BC-754BF4F78FBB}"/>
              </a:ext>
            </a:extLst>
          </p:cNvPr>
          <p:cNvCxnSpPr/>
          <p:nvPr/>
        </p:nvCxnSpPr>
        <p:spPr>
          <a:xfrm>
            <a:off x="4814670" y="2932702"/>
            <a:ext cx="0" cy="3707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97EEF4F5-5A45-3C30-7248-E1B673C6AB32}"/>
              </a:ext>
            </a:extLst>
          </p:cNvPr>
          <p:cNvSpPr txBox="1"/>
          <p:nvPr/>
        </p:nvSpPr>
        <p:spPr>
          <a:xfrm>
            <a:off x="945058" y="2485189"/>
            <a:ext cx="2095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设置Counter初始值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9A7BA3B-1C7B-41DB-B301-ADE211DDB1F7}"/>
              </a:ext>
            </a:extLst>
          </p:cNvPr>
          <p:cNvSpPr txBox="1"/>
          <p:nvPr/>
        </p:nvSpPr>
        <p:spPr>
          <a:xfrm>
            <a:off x="3799006" y="2485189"/>
            <a:ext cx="20313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溢出</a:t>
            </a:r>
            <a:r>
              <a:rPr lang="zh-CN" altLang="en-US" dirty="0"/>
              <a:t>，收集上下文</a:t>
            </a:r>
            <a:endParaRPr lang="en-CN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D90E683-AEFC-2BFB-5650-3A7D5DB7DEB1}"/>
              </a:ext>
            </a:extLst>
          </p:cNvPr>
          <p:cNvSpPr txBox="1"/>
          <p:nvPr/>
        </p:nvSpPr>
        <p:spPr>
          <a:xfrm>
            <a:off x="255095" y="2902332"/>
            <a:ext cx="7652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Cycles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2C09BF5C-F817-B98A-2B54-425F4EC1CA11}"/>
              </a:ext>
            </a:extLst>
          </p:cNvPr>
          <p:cNvCxnSpPr>
            <a:cxnSpLocks/>
          </p:cNvCxnSpPr>
          <p:nvPr/>
        </p:nvCxnSpPr>
        <p:spPr>
          <a:xfrm>
            <a:off x="1373223" y="3703356"/>
            <a:ext cx="4562061" cy="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F4F23BC-154D-CDDE-4C4F-3EF5363A0A09}"/>
              </a:ext>
            </a:extLst>
          </p:cNvPr>
          <p:cNvCxnSpPr/>
          <p:nvPr/>
        </p:nvCxnSpPr>
        <p:spPr>
          <a:xfrm>
            <a:off x="1820216" y="3518005"/>
            <a:ext cx="0" cy="3707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4930EA9-EDE9-0AB1-71B8-F3346377C5D1}"/>
              </a:ext>
            </a:extLst>
          </p:cNvPr>
          <p:cNvCxnSpPr/>
          <p:nvPr/>
        </p:nvCxnSpPr>
        <p:spPr>
          <a:xfrm>
            <a:off x="4308042" y="3530841"/>
            <a:ext cx="0" cy="370702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Right Brace 12">
            <a:extLst>
              <a:ext uri="{FF2B5EF4-FFF2-40B4-BE49-F238E27FC236}">
                <a16:creationId xmlns:a16="http://schemas.microsoft.com/office/drawing/2014/main" id="{3EDFDAF4-CB08-1F4F-ADD6-1046E6E04E70}"/>
              </a:ext>
            </a:extLst>
          </p:cNvPr>
          <p:cNvSpPr/>
          <p:nvPr/>
        </p:nvSpPr>
        <p:spPr>
          <a:xfrm rot="5400000">
            <a:off x="2808699" y="2904591"/>
            <a:ext cx="510856" cy="2487825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9B998F-4CF1-4FBF-0F11-634DDF9ABC49}"/>
              </a:ext>
            </a:extLst>
          </p:cNvPr>
          <p:cNvSpPr txBox="1"/>
          <p:nvPr/>
        </p:nvSpPr>
        <p:spPr>
          <a:xfrm>
            <a:off x="1927222" y="4491201"/>
            <a:ext cx="30189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收集时间内Counter持续减少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56961E7-1905-E0AE-4552-1FD5AE7C9B15}"/>
              </a:ext>
            </a:extLst>
          </p:cNvPr>
          <p:cNvSpPr txBox="1"/>
          <p:nvPr/>
        </p:nvSpPr>
        <p:spPr>
          <a:xfrm>
            <a:off x="26729" y="3526601"/>
            <a:ext cx="1291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N" dirty="0"/>
              <a:t>Instructions</a:t>
            </a:r>
          </a:p>
        </p:txBody>
      </p:sp>
      <p:sp>
        <p:nvSpPr>
          <p:cNvPr id="16" name="Right Brace 15">
            <a:extLst>
              <a:ext uri="{FF2B5EF4-FFF2-40B4-BE49-F238E27FC236}">
                <a16:creationId xmlns:a16="http://schemas.microsoft.com/office/drawing/2014/main" id="{FE0AE59F-5AB4-CBA2-CA86-3A21CA0D3FF6}"/>
              </a:ext>
            </a:extLst>
          </p:cNvPr>
          <p:cNvSpPr/>
          <p:nvPr/>
        </p:nvSpPr>
        <p:spPr>
          <a:xfrm rot="5400000">
            <a:off x="3066557" y="2057062"/>
            <a:ext cx="501767" cy="2994454"/>
          </a:xfrm>
          <a:prstGeom prst="rightBrace">
            <a:avLst>
              <a:gd name="adj1" fmla="val 8333"/>
              <a:gd name="adj2" fmla="val 479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CN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3048DCD-109B-44B2-2152-658834898A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49480" y="4162953"/>
            <a:ext cx="5097462" cy="26014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6879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D32CA-A732-3825-75A0-83A042A4F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Sampling mode</a:t>
            </a:r>
            <a:r>
              <a:rPr lang="en-US" altLang="zh-CN" dirty="0"/>
              <a:t>(Interrupt-based event sampling)</a:t>
            </a:r>
            <a:r>
              <a:rPr lang="zh-CN" altLang="en-US" dirty="0"/>
              <a:t> </a:t>
            </a:r>
            <a:r>
              <a:rPr lang="en-US" altLang="zh-CN" dirty="0"/>
              <a:t>Cont.2</a:t>
            </a:r>
            <a:endParaRPr lang="en-C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29E98D-D9D0-9CB0-8DC1-208082493A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/>
              <a:t>动态频率(Auto frequency) </a:t>
            </a:r>
          </a:p>
          <a:p>
            <a:pPr lvl="1"/>
            <a:r>
              <a:rPr lang="en-CN" dirty="0"/>
              <a:t>PMU Counter 的初始设定值是通过采集间隔估算出来</a:t>
            </a:r>
            <a:r>
              <a:rPr lang="zh-CN" altLang="en-US" dirty="0"/>
              <a:t>，运行过程中会动态调整。</a:t>
            </a:r>
            <a:endParaRPr lang="en-US" altLang="zh-CN" dirty="0"/>
          </a:p>
          <a:p>
            <a:pPr lvl="1"/>
            <a:r>
              <a:rPr lang="zh-CN" altLang="en-US" dirty="0"/>
              <a:t>影响</a:t>
            </a:r>
            <a:r>
              <a:rPr lang="en-US" altLang="zh-CN" dirty="0"/>
              <a:t>: </a:t>
            </a:r>
            <a:r>
              <a:rPr lang="zh-CN" altLang="en-US" dirty="0"/>
              <a:t> </a:t>
            </a:r>
            <a:r>
              <a:rPr lang="zh-CN" altLang="en-US" b="1" dirty="0"/>
              <a:t>数据准确性问题</a:t>
            </a:r>
            <a:endParaRPr lang="en-US" altLang="zh-CN" b="1" dirty="0"/>
          </a:p>
          <a:p>
            <a:r>
              <a:rPr lang="en-CN" dirty="0"/>
              <a:t>对应命令: perf record, perf top</a:t>
            </a:r>
          </a:p>
        </p:txBody>
      </p:sp>
    </p:spTree>
    <p:extLst>
      <p:ext uri="{BB962C8B-B14F-4D97-AF65-F5344CB8AC3E}">
        <p14:creationId xmlns:p14="http://schemas.microsoft.com/office/powerpoint/2010/main" val="37907726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3497</TotalTime>
  <Words>538</Words>
  <Application>Microsoft Macintosh PowerPoint</Application>
  <PresentationFormat>Widescreen</PresentationFormat>
  <Paragraphs>98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Linux Perf 底层数据 收集机制概述</vt:lpstr>
      <vt:lpstr>Contents</vt:lpstr>
      <vt:lpstr>CPU Performance Monitor Unit(PMU)</vt:lpstr>
      <vt:lpstr>CPU Counter/hardware events</vt:lpstr>
      <vt:lpstr>Counting mode</vt:lpstr>
      <vt:lpstr>Counting mode (Cont.1)</vt:lpstr>
      <vt:lpstr>Sampling mode(Interrupt-based event sampling)</vt:lpstr>
      <vt:lpstr>Sampling mode(Interrupt-based event sampling) Cont.1</vt:lpstr>
      <vt:lpstr>Sampling mode(Interrupt-based event sampling) Cont.2</vt:lpstr>
      <vt:lpstr>Tracing mode(Instrument mode)</vt:lpstr>
      <vt:lpstr>Tracing mode(Instrument mode)Cont.1</vt:lpstr>
      <vt:lpstr>Summary</vt:lpstr>
      <vt:lpstr>Example: What’re the meanings of the first line of `perf top` output? </vt:lpstr>
      <vt:lpstr>PowerPoint Presentation</vt:lpstr>
      <vt:lpstr>nr_sample统计方式</vt:lpstr>
      <vt:lpstr>nr_events统计方式</vt:lpstr>
      <vt:lpstr>Live demo</vt:lpstr>
      <vt:lpstr>Thanks for watching.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Linux Perf 底层数据收集机制概述</dc:title>
  <dc:creator>Chengdong Li</dc:creator>
  <cp:lastModifiedBy>Chengdong Li</cp:lastModifiedBy>
  <cp:revision>20</cp:revision>
  <dcterms:created xsi:type="dcterms:W3CDTF">2023-06-05T02:30:38Z</dcterms:created>
  <dcterms:modified xsi:type="dcterms:W3CDTF">2023-06-07T13:21:12Z</dcterms:modified>
</cp:coreProperties>
</file>

<file path=docProps/thumbnail.jpeg>
</file>